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0" r:id="rId4"/>
    <p:sldId id="259" r:id="rId5"/>
    <p:sldId id="311" r:id="rId6"/>
    <p:sldId id="261" r:id="rId7"/>
    <p:sldId id="312" r:id="rId8"/>
    <p:sldId id="297" r:id="rId9"/>
    <p:sldId id="313" r:id="rId10"/>
    <p:sldId id="265" r:id="rId11"/>
    <p:sldId id="314" r:id="rId12"/>
    <p:sldId id="267" r:id="rId13"/>
    <p:sldId id="315" r:id="rId14"/>
    <p:sldId id="269" r:id="rId15"/>
    <p:sldId id="316" r:id="rId16"/>
    <p:sldId id="307" r:id="rId17"/>
    <p:sldId id="329" r:id="rId18"/>
    <p:sldId id="273" r:id="rId19"/>
    <p:sldId id="317" r:id="rId20"/>
    <p:sldId id="275" r:id="rId21"/>
    <p:sldId id="318" r:id="rId22"/>
    <p:sldId id="277" r:id="rId23"/>
    <p:sldId id="319" r:id="rId24"/>
    <p:sldId id="279" r:id="rId25"/>
    <p:sldId id="320" r:id="rId26"/>
    <p:sldId id="300" r:id="rId27"/>
    <p:sldId id="321" r:id="rId28"/>
    <p:sldId id="281" r:id="rId29"/>
    <p:sldId id="322" r:id="rId30"/>
    <p:sldId id="283" r:id="rId31"/>
    <p:sldId id="323" r:id="rId32"/>
    <p:sldId id="285" r:id="rId33"/>
    <p:sldId id="324" r:id="rId34"/>
    <p:sldId id="287" r:id="rId35"/>
    <p:sldId id="325" r:id="rId36"/>
    <p:sldId id="289" r:id="rId37"/>
    <p:sldId id="326" r:id="rId38"/>
    <p:sldId id="291" r:id="rId39"/>
    <p:sldId id="327" r:id="rId40"/>
    <p:sldId id="293" r:id="rId41"/>
    <p:sldId id="328" r:id="rId42"/>
    <p:sldId id="302" r:id="rId43"/>
    <p:sldId id="331" r:id="rId44"/>
    <p:sldId id="301" r:id="rId45"/>
    <p:sldId id="332" r:id="rId46"/>
    <p:sldId id="306" r:id="rId47"/>
    <p:sldId id="309" r:id="rId48"/>
    <p:sldId id="305" r:id="rId49"/>
    <p:sldId id="308" r:id="rId50"/>
    <p:sldId id="304" r:id="rId51"/>
    <p:sldId id="330" r:id="rId52"/>
    <p:sldId id="294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0CF"/>
    <a:srgbClr val="FFFFFF"/>
    <a:srgbClr val="FFF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2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9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2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C9BD-7BAA-4993-A938-EE10A5A9D5F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8A73-55DD-4846-A99F-7463423FB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9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6600" y="3291841"/>
            <a:ext cx="4900383" cy="1038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1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СЕМЕЙНАЯ ВИКТОРИНА</a:t>
            </a:r>
            <a:endParaRPr lang="ru-RU" sz="1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444" y="5980837"/>
            <a:ext cx="812690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Проведена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рамках областной акции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Здравствуй ЛЕТО. ЛЕТО без опасности»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2444" y="322555"/>
            <a:ext cx="702781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Министерство образования Пензенской области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ППМС центр Пензенской области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612">
            <a:off x="3430268" y="3327253"/>
            <a:ext cx="4928433" cy="2853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768098">
            <a:off x="3772258" y="3969313"/>
            <a:ext cx="424445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6000" b="1" dirty="0" smtClean="0">
                <a:ln w="28575">
                  <a:solidFill>
                    <a:srgbClr val="CFD0CF"/>
                  </a:solidFill>
                  <a:prstDash val="solid"/>
                </a:ln>
                <a:noFill/>
              </a:rPr>
              <a:t>ОТВЕТЫ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5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348048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Это слово есть практически во всех славянских языках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>
                <a:solidFill>
                  <a:schemeClr val="bg1"/>
                </a:solidFill>
              </a:rPr>
              <a:t>сербском и словенском языках оно имеет значение «хороший урожай</a:t>
            </a:r>
            <a:r>
              <a:rPr lang="ru-RU" sz="3200" dirty="0" smtClean="0">
                <a:solidFill>
                  <a:schemeClr val="bg1"/>
                </a:solidFill>
              </a:rPr>
              <a:t>».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>
                <a:solidFill>
                  <a:schemeClr val="bg1"/>
                </a:solidFill>
              </a:rPr>
              <a:t>чешском, словацком и польском оно означает «семья».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>
                <a:solidFill>
                  <a:schemeClr val="bg1"/>
                </a:solidFill>
              </a:rPr>
              <a:t>это за слово?</a:t>
            </a:r>
          </a:p>
        </p:txBody>
      </p:sp>
    </p:spTree>
    <p:extLst>
      <p:ext uri="{BB962C8B-B14F-4D97-AF65-F5344CB8AC3E}">
        <p14:creationId xmlns:p14="http://schemas.microsoft.com/office/powerpoint/2010/main" val="16648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093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Родина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6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837127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3200" dirty="0">
                <a:solidFill>
                  <a:srgbClr val="FFFFFF"/>
                </a:solidFill>
                <a:effectLst>
                  <a:outerShdw sx="0" sy="0">
                    <a:srgbClr val="000000"/>
                  </a:outerShdw>
                </a:effectLst>
              </a:rPr>
              <a:t>Как вы думаете: в каком году заработал первый телефон доверия для детей, подростков и их родителей в России?</a:t>
            </a:r>
          </a:p>
        </p:txBody>
      </p:sp>
    </p:spTree>
    <p:extLst>
      <p:ext uri="{BB962C8B-B14F-4D97-AF65-F5344CB8AC3E}">
        <p14:creationId xmlns:p14="http://schemas.microsoft.com/office/powerpoint/2010/main" val="4832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805043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1993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году.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9132" y="809096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7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594" y="1905816"/>
            <a:ext cx="9258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Одна из английских фирм выпускает «вечный» электрический фонарик. Реклама сообщает, что ему не вредит погружение на глубину до 150 метров, фонарик не поддается коррозии, его </a:t>
            </a:r>
            <a:r>
              <a:rPr lang="ru-RU" sz="3200" dirty="0" smtClean="0">
                <a:solidFill>
                  <a:schemeClr val="bg1"/>
                </a:solidFill>
              </a:rPr>
              <a:t>невозможно </a:t>
            </a:r>
            <a:r>
              <a:rPr lang="ru-RU" sz="3200" dirty="0">
                <a:solidFill>
                  <a:schemeClr val="bg1"/>
                </a:solidFill>
              </a:rPr>
              <a:t>сломать или разбить. На это изделие дается гарантия сроком на всю жизнь владельца. </a:t>
            </a:r>
            <a:r>
              <a:rPr lang="ru-RU" sz="3200" dirty="0" smtClean="0">
                <a:solidFill>
                  <a:schemeClr val="bg1"/>
                </a:solidFill>
              </a:rPr>
              <a:t>Однако, </a:t>
            </a:r>
            <a:r>
              <a:rPr lang="ru-RU" sz="3200" dirty="0">
                <a:solidFill>
                  <a:schemeClr val="bg1"/>
                </a:solidFill>
              </a:rPr>
              <a:t>в гарантийном талоне есть примечание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>
                <a:solidFill>
                  <a:schemeClr val="bg1"/>
                </a:solidFill>
              </a:rPr>
              <a:t>Фирма не отвечает за последствия </a:t>
            </a:r>
            <a:r>
              <a:rPr lang="ru-RU" sz="3200" dirty="0" smtClean="0">
                <a:solidFill>
                  <a:schemeClr val="bg1"/>
                </a:solidFill>
              </a:rPr>
              <a:t>нападения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на </a:t>
            </a:r>
            <a:r>
              <a:rPr lang="ru-RU" sz="3200" dirty="0">
                <a:solidFill>
                  <a:schemeClr val="bg1"/>
                </a:solidFill>
              </a:rPr>
              <a:t>фонарик акулы, медведя и…» Кого? </a:t>
            </a:r>
          </a:p>
        </p:txBody>
      </p:sp>
    </p:spTree>
    <p:extLst>
      <p:ext uri="{BB962C8B-B14F-4D97-AF65-F5344CB8AC3E}">
        <p14:creationId xmlns:p14="http://schemas.microsoft.com/office/powerpoint/2010/main" val="10206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23817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9531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6950" y="535557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8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5474" y="1846217"/>
            <a:ext cx="8968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1885 году художник Дмитрий Жуков создал картину под названием "Провалился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Спустя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шесть лет к подобному сюжету обратился художник Алексей Корин, и опять у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него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названии было слово "провалился". А спустя еще чуть более шестидесяти лет сюжет этих картин опять стал поводом для создания картины. Как называлась эта последняя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очень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известная картина?</a:t>
            </a:r>
          </a:p>
        </p:txBody>
      </p:sp>
    </p:spTree>
    <p:extLst>
      <p:ext uri="{BB962C8B-B14F-4D97-AF65-F5344CB8AC3E}">
        <p14:creationId xmlns:p14="http://schemas.microsoft.com/office/powerpoint/2010/main" val="4902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4945" y="2291695"/>
            <a:ext cx="84541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Ответ: "Опять двойка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Комментарий: </a:t>
            </a: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картине Жукова изображен не сдавший экзамен гимназист; картина </a:t>
            </a:r>
            <a:r>
              <a:rPr kumimoji="0" lang="ru-RU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Корина</a:t>
            </a: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очень похожа на картину Жукова и называется "Опять провалился"; в 1952 году Федор Решетников создал свою картину "Опять двойка", которая композиционно очень похожа на картину Жукова; мы недаром дважды упоминали в тексте слово "опять".</a:t>
            </a:r>
          </a:p>
        </p:txBody>
      </p:sp>
    </p:spTree>
    <p:extLst>
      <p:ext uri="{BB962C8B-B14F-4D97-AF65-F5344CB8AC3E}">
        <p14:creationId xmlns:p14="http://schemas.microsoft.com/office/powerpoint/2010/main" val="35747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9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821084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 восточной притче человека </a:t>
            </a:r>
            <a:r>
              <a:rPr lang="ru-RU" sz="3200" dirty="0" smtClean="0">
                <a:solidFill>
                  <a:schemeClr val="bg1"/>
                </a:solidFill>
              </a:rPr>
              <a:t>сравнивают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 </a:t>
            </a:r>
            <a:r>
              <a:rPr lang="ru-RU" sz="3200" dirty="0">
                <a:solidFill>
                  <a:schemeClr val="bg1"/>
                </a:solidFill>
              </a:rPr>
              <a:t>собакой, а недосягаемое счастье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за </a:t>
            </a:r>
            <a:r>
              <a:rPr lang="ru-RU" sz="3200" dirty="0">
                <a:solidFill>
                  <a:schemeClr val="bg1"/>
                </a:solidFill>
              </a:rPr>
              <a:t>которым он постоянно гонится, — с НИМ. Назовите ЕГО.</a:t>
            </a:r>
          </a:p>
        </p:txBody>
      </p:sp>
    </p:spTree>
    <p:extLst>
      <p:ext uri="{BB962C8B-B14F-4D97-AF65-F5344CB8AC3E}">
        <p14:creationId xmlns:p14="http://schemas.microsoft.com/office/powerpoint/2010/main" val="37258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2" y="8716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018156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Хвост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Зачёт: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Хвост собаки; собачий хвост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Комментарий: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 гонится за недосягаемым счастьем, как собака за хвостом, не понимая, что счастье всегда при нем. Нужно только его понять, разглядеть, ощутить.</a:t>
            </a:r>
          </a:p>
        </p:txBody>
      </p:sp>
    </p:spTree>
    <p:extLst>
      <p:ext uri="{BB962C8B-B14F-4D97-AF65-F5344CB8AC3E}">
        <p14:creationId xmlns:p14="http://schemas.microsoft.com/office/powerpoint/2010/main" val="15139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291695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Шесть </a:t>
            </a:r>
            <a:r>
              <a:rPr lang="ru-RU" sz="3200" dirty="0">
                <a:solidFill>
                  <a:schemeClr val="bg1"/>
                </a:solidFill>
              </a:rPr>
              <a:t>лет назад ученикам запретили пользоваться ЭТИМ в школах Кипра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А </a:t>
            </a:r>
            <a:r>
              <a:rPr lang="ru-RU" sz="3200" dirty="0">
                <a:solidFill>
                  <a:schemeClr val="bg1"/>
                </a:solidFill>
              </a:rPr>
              <a:t>вот в некоторых индийских торговых центрах на входе требуют показать </a:t>
            </a:r>
            <a:r>
              <a:rPr lang="ru-RU" sz="3200" dirty="0" smtClean="0">
                <a:solidFill>
                  <a:schemeClr val="bg1"/>
                </a:solidFill>
              </a:rPr>
              <a:t>ЭТО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>
                <a:solidFill>
                  <a:schemeClr val="bg1"/>
                </a:solidFill>
              </a:rPr>
              <a:t>кредитную карточку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10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772958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 1953 году англичанин Чад Вара разместил в газете свой номер </a:t>
            </a:r>
            <a:r>
              <a:rPr lang="ru-RU" sz="3200" dirty="0" smtClean="0">
                <a:solidFill>
                  <a:schemeClr val="bg1"/>
                </a:solidFill>
              </a:rPr>
              <a:t>телефона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 </a:t>
            </a:r>
            <a:r>
              <a:rPr lang="ru-RU" sz="3200" dirty="0">
                <a:solidFill>
                  <a:schemeClr val="bg1"/>
                </a:solidFill>
              </a:rPr>
              <a:t>пояснением, что звонить может любой желающий и в любое </a:t>
            </a:r>
            <a:r>
              <a:rPr lang="ru-RU" sz="3200" dirty="0" smtClean="0">
                <a:solidFill>
                  <a:schemeClr val="bg1"/>
                </a:solidFill>
              </a:rPr>
              <a:t>время.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Для </a:t>
            </a:r>
            <a:r>
              <a:rPr lang="ru-RU" sz="3200" dirty="0">
                <a:solidFill>
                  <a:schemeClr val="bg1"/>
                </a:solidFill>
              </a:rPr>
              <a:t>получения какой помощи?</a:t>
            </a:r>
          </a:p>
        </p:txBody>
      </p:sp>
    </p:spTree>
    <p:extLst>
      <p:ext uri="{BB962C8B-B14F-4D97-AF65-F5344CB8AC3E}">
        <p14:creationId xmlns:p14="http://schemas.microsoft.com/office/powerpoint/2010/main" val="33857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83712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Психологической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 считается датой основания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службы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телефона доверия.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1" y="4652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11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406" y="1405677"/>
            <a:ext cx="9509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Эта женщина стала руководителем ордена Милосердия (4000 миссионеров работают сегодня в </a:t>
            </a:r>
            <a:r>
              <a:rPr lang="ru-RU" sz="3200" dirty="0" smtClean="0">
                <a:solidFill>
                  <a:schemeClr val="bg1"/>
                </a:solidFill>
              </a:rPr>
              <a:t>610 представительствах </a:t>
            </a:r>
            <a:r>
              <a:rPr lang="ru-RU" sz="3200" dirty="0">
                <a:solidFill>
                  <a:schemeClr val="bg1"/>
                </a:solidFill>
              </a:rPr>
              <a:t>в 123 странах мира</a:t>
            </a:r>
            <a:r>
              <a:rPr lang="ru-RU" sz="3200" dirty="0" smtClean="0">
                <a:solidFill>
                  <a:schemeClr val="bg1"/>
                </a:solidFill>
              </a:rPr>
              <a:t>).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Её </a:t>
            </a:r>
            <a:r>
              <a:rPr lang="ru-RU" sz="3200" dirty="0">
                <a:solidFill>
                  <a:schemeClr val="bg1"/>
                </a:solidFill>
              </a:rPr>
              <a:t>деятельность была направлена на создание школ, приютов, больниц для </a:t>
            </a:r>
            <a:r>
              <a:rPr lang="ru-RU" sz="3200" dirty="0" smtClean="0">
                <a:solidFill>
                  <a:schemeClr val="bg1"/>
                </a:solidFill>
              </a:rPr>
              <a:t>бедных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>
                <a:solidFill>
                  <a:schemeClr val="bg1"/>
                </a:solidFill>
              </a:rPr>
              <a:t>тяжелобольных людей, независимо от их национальности и вероисповедания</a:t>
            </a:r>
            <a:r>
              <a:rPr lang="ru-RU" sz="3200" dirty="0" smtClean="0">
                <a:solidFill>
                  <a:schemeClr val="bg1"/>
                </a:solidFill>
              </a:rPr>
              <a:t>.  В </a:t>
            </a:r>
            <a:r>
              <a:rPr lang="ru-RU" sz="3200" dirty="0">
                <a:solidFill>
                  <a:schemeClr val="bg1"/>
                </a:solidFill>
              </a:rPr>
              <a:t>1979 году ей присуждена Нобелевская премия </a:t>
            </a:r>
            <a:r>
              <a:rPr lang="ru-RU" sz="3200" dirty="0" smtClean="0">
                <a:solidFill>
                  <a:schemeClr val="bg1"/>
                </a:solidFill>
              </a:rPr>
              <a:t>мира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За деятельность и помощь страждущему человеку</a:t>
            </a:r>
            <a:r>
              <a:rPr lang="ru-RU" sz="3200" dirty="0" smtClean="0">
                <a:solidFill>
                  <a:schemeClr val="bg1"/>
                </a:solidFill>
              </a:rPr>
              <a:t>”.</a:t>
            </a:r>
            <a:endParaRPr lang="ru-RU" sz="3200" dirty="0">
              <a:solidFill>
                <a:schemeClr val="bg1"/>
              </a:solidFill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Как звали эту женщину?</a:t>
            </a:r>
          </a:p>
        </p:txBody>
      </p:sp>
    </p:spTree>
    <p:extLst>
      <p:ext uri="{BB962C8B-B14F-4D97-AF65-F5344CB8AC3E}">
        <p14:creationId xmlns:p14="http://schemas.microsoft.com/office/powerpoint/2010/main" val="15308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19005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Мать Тереза.</a:t>
            </a:r>
          </a:p>
        </p:txBody>
      </p:sp>
    </p:spTree>
    <p:extLst>
      <p:ext uri="{BB962C8B-B14F-4D97-AF65-F5344CB8AC3E}">
        <p14:creationId xmlns:p14="http://schemas.microsoft.com/office/powerpoint/2010/main" val="12151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999" y="316727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12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2738" y="1399096"/>
            <a:ext cx="4904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Перед вами рисунок, которым была проиллюстрирована статья в Интернете, посвящённая широко распространённому явлению. Первой это явление </a:t>
            </a:r>
            <a:r>
              <a:rPr lang="ru-RU" sz="3200" dirty="0" smtClean="0">
                <a:solidFill>
                  <a:schemeClr val="bg1"/>
                </a:solidFill>
              </a:rPr>
              <a:t>исследовала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>
                <a:solidFill>
                  <a:schemeClr val="bg1"/>
                </a:solidFill>
              </a:rPr>
              <a:t>1996 году </a:t>
            </a:r>
            <a:r>
              <a:rPr lang="ru-RU" sz="3200" dirty="0" err="1">
                <a:solidFill>
                  <a:schemeClr val="bg1"/>
                </a:solidFill>
              </a:rPr>
              <a:t>Джудит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Донат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Назовите </a:t>
            </a:r>
            <a:r>
              <a:rPr lang="ru-RU" sz="3200" dirty="0">
                <a:solidFill>
                  <a:schemeClr val="bg1"/>
                </a:solidFill>
              </a:rPr>
              <a:t>это явление.</a:t>
            </a:r>
          </a:p>
        </p:txBody>
      </p:sp>
      <p:pic>
        <p:nvPicPr>
          <p:cNvPr id="5" name="officeArt object" descr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1925" y="2091528"/>
            <a:ext cx="4423129" cy="36318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4412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243569"/>
            <a:ext cx="792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Троллинг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Зачёт: интернет-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троллинг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Комментарий: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Широкораспространённая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наше время форма социальной провокации или издевательства в сетевом общении. Главный метод противодействия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троллингу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игнорирование.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 можно и обратиться за помощью к друзьям, к взрослым или по Телефону доверия.</a:t>
            </a:r>
          </a:p>
        </p:txBody>
      </p:sp>
    </p:spTree>
    <p:extLst>
      <p:ext uri="{BB962C8B-B14F-4D97-AF65-F5344CB8AC3E}">
        <p14:creationId xmlns:p14="http://schemas.microsoft.com/office/powerpoint/2010/main" val="29464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13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7345" y="2580453"/>
            <a:ext cx="81493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Композиция из синих сердечек, созданная </a:t>
            </a:r>
            <a:r>
              <a:rPr lang="ru-RU" sz="3200" dirty="0" err="1" smtClean="0">
                <a:solidFill>
                  <a:schemeClr val="bg1"/>
                </a:solidFill>
              </a:rPr>
              <a:t>Рашадом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Алакбаровым</a:t>
            </a:r>
            <a:r>
              <a:rPr lang="ru-RU" sz="3200" dirty="0">
                <a:solidFill>
                  <a:schemeClr val="bg1"/>
                </a:solidFill>
              </a:rPr>
              <a:t>, символизирует вовсе не любовь и дружбу. Это протест против мира, в котором место настоящих чувств занимает ОН. Назовите ЕГО односложным англоязычным словом.</a:t>
            </a:r>
          </a:p>
        </p:txBody>
      </p:sp>
    </p:spTree>
    <p:extLst>
      <p:ext uri="{BB962C8B-B14F-4D97-AF65-F5344CB8AC3E}">
        <p14:creationId xmlns:p14="http://schemas.microsoft.com/office/powerpoint/2010/main" val="4468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798" y="2391481"/>
            <a:ext cx="70424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Лайк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Комментарий: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Композиция показывает, как опасно полностью замещать реальный мир и реальные чувства – виртуальными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473" y="529387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2" y="684050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14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103" y="1828556"/>
            <a:ext cx="85072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Внимание, китайская притча: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Ученик пришел к мудрецу и, как водится, попросил научить его мудрости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Учитель </a:t>
            </a:r>
            <a:r>
              <a:rPr lang="ru-RU" sz="3200" dirty="0">
                <a:solidFill>
                  <a:schemeClr val="bg1"/>
                </a:solidFill>
              </a:rPr>
              <a:t>спросил: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   — Умеешь ли ты лгать, воровать и убивать?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   — Нет, — ответил ученик.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   — Тогда иди и познай всё это, а познав — ...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   Закончите китайскую притчу двумя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3620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10984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делай.</a:t>
            </a:r>
          </a:p>
        </p:txBody>
      </p:sp>
    </p:spTree>
    <p:extLst>
      <p:ext uri="{BB962C8B-B14F-4D97-AF65-F5344CB8AC3E}">
        <p14:creationId xmlns:p14="http://schemas.microsoft.com/office/powerpoint/2010/main" val="24916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291695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Мобильный телефон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торговом центре просят показать мобильный — как признак обеспеченности и покупательской способности, а не просто желания побродить по торговому центру, не совершая покупки.</a:t>
            </a:r>
          </a:p>
        </p:txBody>
      </p:sp>
    </p:spTree>
    <p:extLst>
      <p:ext uri="{BB962C8B-B14F-4D97-AF65-F5344CB8AC3E}">
        <p14:creationId xmlns:p14="http://schemas.microsoft.com/office/powerpoint/2010/main" val="2067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15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660663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Закончите высказывание Виктора Гюго: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— </a:t>
            </a:r>
            <a:r>
              <a:rPr lang="ru-RU" sz="3200" dirty="0">
                <a:solidFill>
                  <a:schemeClr val="bg1"/>
                </a:solidFill>
              </a:rPr>
              <a:t>«На свете нет малых народов. Величие народа вовсе не измеряется его численностью, подобно тому, как величие человека…</a:t>
            </a:r>
          </a:p>
        </p:txBody>
      </p:sp>
    </p:spTree>
    <p:extLst>
      <p:ext uri="{BB962C8B-B14F-4D97-AF65-F5344CB8AC3E}">
        <p14:creationId xmlns:p14="http://schemas.microsoft.com/office/powerpoint/2010/main" val="22639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125885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измеряется его ростом.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2" y="902881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16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422" y="2231229"/>
            <a:ext cx="87390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Американские студенты делают это в среднем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два </a:t>
            </a:r>
            <a:r>
              <a:rPr lang="ru-RU" sz="3200" dirty="0">
                <a:solidFill>
                  <a:schemeClr val="bg1"/>
                </a:solidFill>
              </a:rPr>
              <a:t>раза в день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Причем </a:t>
            </a:r>
            <a:r>
              <a:rPr lang="ru-RU" sz="3200" dirty="0">
                <a:solidFill>
                  <a:schemeClr val="bg1"/>
                </a:solidFill>
              </a:rPr>
              <a:t>в разговоре с </a:t>
            </a:r>
            <a:r>
              <a:rPr lang="ru-RU" sz="3200" dirty="0" smtClean="0">
                <a:solidFill>
                  <a:schemeClr val="bg1"/>
                </a:solidFill>
              </a:rPr>
              <a:t>матерями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они </a:t>
            </a:r>
            <a:r>
              <a:rPr lang="ru-RU" sz="3200" dirty="0">
                <a:solidFill>
                  <a:schemeClr val="bg1"/>
                </a:solidFill>
              </a:rPr>
              <a:t>это делают в 46% случаев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 </a:t>
            </a:r>
            <a:r>
              <a:rPr lang="ru-RU" sz="3200" dirty="0">
                <a:solidFill>
                  <a:schemeClr val="bg1"/>
                </a:solidFill>
              </a:rPr>
              <a:t>друзьями </a:t>
            </a:r>
            <a:r>
              <a:rPr lang="ru-RU" sz="3200" dirty="0" smtClean="0">
                <a:solidFill>
                  <a:schemeClr val="bg1"/>
                </a:solidFill>
              </a:rPr>
              <a:t>– в 26%,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 </a:t>
            </a:r>
            <a:r>
              <a:rPr lang="ru-RU" sz="3200" dirty="0">
                <a:solidFill>
                  <a:schemeClr val="bg1"/>
                </a:solidFill>
              </a:rPr>
              <a:t>чужими людьми </a:t>
            </a:r>
            <a:r>
              <a:rPr lang="ru-RU" sz="3200" dirty="0" smtClean="0">
                <a:solidFill>
                  <a:schemeClr val="bg1"/>
                </a:solidFill>
              </a:rPr>
              <a:t>– в 77</a:t>
            </a:r>
            <a:r>
              <a:rPr lang="ru-RU" sz="3200" dirty="0">
                <a:solidFill>
                  <a:schemeClr val="bg1"/>
                </a:solidFill>
              </a:rPr>
              <a:t>% случаев.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 </a:t>
            </a:r>
            <a:r>
              <a:rPr lang="ru-RU" sz="3200" dirty="0">
                <a:solidFill>
                  <a:schemeClr val="bg1"/>
                </a:solidFill>
              </a:rPr>
              <a:t>чем идет речь?</a:t>
            </a:r>
          </a:p>
        </p:txBody>
      </p:sp>
    </p:spTree>
    <p:extLst>
      <p:ext uri="{BB962C8B-B14F-4D97-AF65-F5344CB8AC3E}">
        <p14:creationId xmlns:p14="http://schemas.microsoft.com/office/powerpoint/2010/main" val="3505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206095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вранье.</a:t>
            </a:r>
          </a:p>
        </p:txBody>
      </p:sp>
    </p:spTree>
    <p:extLst>
      <p:ext uri="{BB962C8B-B14F-4D97-AF65-F5344CB8AC3E}">
        <p14:creationId xmlns:p14="http://schemas.microsoft.com/office/powerpoint/2010/main" val="7789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2" y="957588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17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365324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Символом одной телевизионной акции, во время которой телезрители помогают детям, стал ОН. Один из ЕГО элементов позволил героине произведения </a:t>
            </a:r>
            <a:r>
              <a:rPr lang="ru-RU" sz="3600" dirty="0" smtClean="0">
                <a:solidFill>
                  <a:schemeClr val="bg1"/>
                </a:solidFill>
              </a:rPr>
              <a:t>1940 года </a:t>
            </a:r>
            <a:r>
              <a:rPr lang="ru-RU" sz="3600" dirty="0">
                <a:solidFill>
                  <a:schemeClr val="bg1"/>
                </a:solidFill>
              </a:rPr>
              <a:t>увидеть белых медведей. Назовите ЕГО.</a:t>
            </a:r>
          </a:p>
        </p:txBody>
      </p:sp>
    </p:spTree>
    <p:extLst>
      <p:ext uri="{BB962C8B-B14F-4D97-AF65-F5344CB8AC3E}">
        <p14:creationId xmlns:p14="http://schemas.microsoft.com/office/powerpoint/2010/main" val="26150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2" y="777835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065049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Цветик-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семицветик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Комментарий: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Девочка 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Женя из сказки Валентина Катаева «Цветик-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семицветик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», благодаря третьему лепестку попала на Северный полюс, а седьмым помогла больному мальчику Вите.</a:t>
            </a:r>
          </a:p>
        </p:txBody>
      </p:sp>
    </p:spTree>
    <p:extLst>
      <p:ext uri="{BB962C8B-B14F-4D97-AF65-F5344CB8AC3E}">
        <p14:creationId xmlns:p14="http://schemas.microsoft.com/office/powerpoint/2010/main" val="12966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18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756916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При симптомах депрессии сетчатка слабее реагирует на восприятие контрастных картинок, поэтому такие люди действительно...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>
                <a:solidFill>
                  <a:schemeClr val="bg1"/>
                </a:solidFill>
              </a:rPr>
              <a:t>делают?</a:t>
            </a:r>
          </a:p>
        </p:txBody>
      </p:sp>
    </p:spTree>
    <p:extLst>
      <p:ext uri="{BB962C8B-B14F-4D97-AF65-F5344CB8AC3E}">
        <p14:creationId xmlns:p14="http://schemas.microsoft.com/office/powerpoint/2010/main" val="33520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0566" y="2323779"/>
            <a:ext cx="874295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Видят всё в темном цвете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Зачёт: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Черный/серый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вместо темный; краски/тона вместо цвета;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синонимичные ответы.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Комментарий: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ваш друг начал демонстрировать признаки депрессии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стоит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отнестись к ним более внимательно и попытаться помочь.</a:t>
            </a:r>
          </a:p>
        </p:txBody>
      </p:sp>
    </p:spTree>
    <p:extLst>
      <p:ext uri="{BB962C8B-B14F-4D97-AF65-F5344CB8AC3E}">
        <p14:creationId xmlns:p14="http://schemas.microsoft.com/office/powerpoint/2010/main" val="28927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2" y="637157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19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6914" y="1797316"/>
            <a:ext cx="91570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Однажды нью-йоркская телефонная компания подсчитала, какое слово встречается в телефонных разговорах чаще других. Возможно, вам будет легче отгадать это слово, если я скажу, что этот факт был использован одним популярным американским психологом для иллюстрации того, почему людям иногда бывает так трудно наладить взаимоотношения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31521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660663"/>
            <a:ext cx="792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Я.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Комментарий: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 популярный американский психолог - Дейл Карнеги (он разработал теорию эффективного общения, преподавал ораторское искусство, большинство его лекций были посвящены вопросам избавления от стеснения и обретению уверенности в себе).</a:t>
            </a:r>
          </a:p>
        </p:txBody>
      </p:sp>
    </p:spTree>
    <p:extLst>
      <p:ext uri="{BB962C8B-B14F-4D97-AF65-F5344CB8AC3E}">
        <p14:creationId xmlns:p14="http://schemas.microsoft.com/office/powerpoint/2010/main" val="26615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2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724831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Психологи считают, что по своей ценности ЭТО стоит хоть и ниже счастливого брака, зато выше богатства и карьеры. Что же это?</a:t>
            </a:r>
          </a:p>
        </p:txBody>
      </p:sp>
    </p:spTree>
    <p:extLst>
      <p:ext uri="{BB962C8B-B14F-4D97-AF65-F5344CB8AC3E}">
        <p14:creationId xmlns:p14="http://schemas.microsoft.com/office/powerpoint/2010/main" val="22107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20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724832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Отгадайте загадку Андрея </a:t>
            </a:r>
            <a:r>
              <a:rPr lang="ru-RU" sz="3200" dirty="0" smtClean="0">
                <a:solidFill>
                  <a:schemeClr val="bg1"/>
                </a:solidFill>
              </a:rPr>
              <a:t>Лазарчука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>
                <a:solidFill>
                  <a:schemeClr val="bg1"/>
                </a:solidFill>
              </a:rPr>
              <a:t>Михаила Успенского. «Его нельзя родить. Его легко убить. Где его много — стоит, где мало — несется вскачь. Его </a:t>
            </a:r>
            <a:r>
              <a:rPr lang="ru-RU" sz="3200" dirty="0" smtClean="0">
                <a:solidFill>
                  <a:schemeClr val="bg1"/>
                </a:solidFill>
              </a:rPr>
              <a:t>часто крадут,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но </a:t>
            </a:r>
            <a:r>
              <a:rPr lang="ru-RU" sz="3200" dirty="0">
                <a:solidFill>
                  <a:schemeClr val="bg1"/>
                </a:solidFill>
              </a:rPr>
              <a:t>никогда не возвращают украденное». </a:t>
            </a:r>
          </a:p>
        </p:txBody>
      </p:sp>
    </p:spTree>
    <p:extLst>
      <p:ext uri="{BB962C8B-B14F-4D97-AF65-F5344CB8AC3E}">
        <p14:creationId xmlns:p14="http://schemas.microsoft.com/office/powerpoint/2010/main" val="7625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206095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Время.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058" y="410511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21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679" y="1364542"/>
            <a:ext cx="89635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июня 1859 Анри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Дюнан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увидел результат битвы при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Сольферино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40 тысяч убитых и раненых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смог пройти мимо, оказывал, как мог, помощь страдающим людям, организовывал отряды добровольцев по оказанию помощи раненым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призыв “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Tutti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Fratelli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(“Все мы братья”)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стал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дальнейшем девизом системы помощи. Он первый предложил солдатские медальоны для опознания тяжелораненых и убитых. Он стал первым лауреатом Нобелевской премии мира и умер в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нищете.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Какую организацию создал Анри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Дюнан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190053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«Красного креста».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22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377" y="2409490"/>
            <a:ext cx="8125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Психолог Николай Козлов считает, что этот принцип, будучи принятым 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проведённым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жизнь, уменьшит число конфликтов в семье и улучшит отношения между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родителями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детьми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Он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звучит так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Мы друг друга не воспитываем, а..." Закончите фразу.</a:t>
            </a:r>
          </a:p>
        </p:txBody>
      </p:sp>
    </p:spTree>
    <p:extLst>
      <p:ext uri="{BB962C8B-B14F-4D97-AF65-F5344CB8AC3E}">
        <p14:creationId xmlns:p14="http://schemas.microsoft.com/office/powerpoint/2010/main" val="13575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17401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"...а любим".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2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3501" y="606453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23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699" y="1611569"/>
            <a:ext cx="8882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Журналист Ярослав Голованов придумал притчу, иллюстрирующую психологические различия между этими группами людей.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Шли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два человека по пустыне и неожиданно увидели сундук. «Интересно, откуда здесь сундук», — подумал человек, относящийся к первой группе. «Интересно, что там внутри», — подумал человек, относящийся ко второй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Назовите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 группы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125885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Мужчины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женщины.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8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24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137" y="2724831"/>
            <a:ext cx="6783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означает китайский иероглиф, состоящий из четырех элементов: "когти", "крышка", "сердце" и "медленно идти – «волочить ноги"?</a:t>
            </a:r>
          </a:p>
        </p:txBody>
      </p:sp>
    </p:spTree>
    <p:extLst>
      <p:ext uri="{BB962C8B-B14F-4D97-AF65-F5344CB8AC3E}">
        <p14:creationId xmlns:p14="http://schemas.microsoft.com/office/powerpoint/2010/main" val="16639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19005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Любовь.</a:t>
            </a:r>
          </a:p>
        </p:txBody>
      </p:sp>
    </p:spTree>
    <p:extLst>
      <p:ext uri="{BB962C8B-B14F-4D97-AF65-F5344CB8AC3E}">
        <p14:creationId xmlns:p14="http://schemas.microsoft.com/office/powerpoint/2010/main" val="21048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02963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Дружба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7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25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680" y="2612537"/>
            <a:ext cx="8268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России есть свой праздник «влюбленных», вот только отмечается он не зимой, а  летом.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 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связан с легендарной историей любви Петра 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Февронии.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называется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праздник?</a:t>
            </a:r>
          </a:p>
        </p:txBody>
      </p:sp>
    </p:spTree>
    <p:extLst>
      <p:ext uri="{BB962C8B-B14F-4D97-AF65-F5344CB8AC3E}">
        <p14:creationId xmlns:p14="http://schemas.microsoft.com/office/powerpoint/2010/main" val="36439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325422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День семьи, любви и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верности.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3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743" y="980260"/>
            <a:ext cx="7889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БЛАГОДАРИМ ЗА УЧАСТИЕ</a:t>
            </a:r>
            <a:br>
              <a:rPr lang="ru-RU" sz="4800" b="1" dirty="0" smtClean="0">
                <a:solidFill>
                  <a:srgbClr val="FFF0C9"/>
                </a:solidFill>
              </a:rPr>
            </a:br>
            <a:r>
              <a:rPr lang="ru-RU" sz="4800" b="1" dirty="0" smtClean="0">
                <a:solidFill>
                  <a:srgbClr val="FFF0C9"/>
                </a:solidFill>
              </a:rPr>
              <a:t>В ВИКТОРИНЕ!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" y="3335943"/>
            <a:ext cx="11116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ЖЕЛАЕМ УСПЕХА и ХОРОШИХ КАНИКУЛ!</a:t>
            </a:r>
          </a:p>
        </p:txBody>
      </p:sp>
    </p:spTree>
    <p:extLst>
      <p:ext uri="{BB962C8B-B14F-4D97-AF65-F5344CB8AC3E}">
        <p14:creationId xmlns:p14="http://schemas.microsoft.com/office/powerpoint/2010/main" val="22890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3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4735" y="2307737"/>
            <a:ext cx="86146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Закончите двумя словами, </a:t>
            </a:r>
            <a:r>
              <a:rPr lang="ru-RU" sz="3200" dirty="0" smtClean="0">
                <a:solidFill>
                  <a:schemeClr val="bg1"/>
                </a:solidFill>
              </a:rPr>
              <a:t>начинающимися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на </a:t>
            </a:r>
            <a:r>
              <a:rPr lang="ru-RU" sz="3200" dirty="0">
                <a:solidFill>
                  <a:schemeClr val="bg1"/>
                </a:solidFill>
              </a:rPr>
              <a:t>одну и ту же букву, четверостишие Владимира Медведева:</a:t>
            </a:r>
          </a:p>
          <a:p>
            <a:r>
              <a:rPr lang="ru-RU" sz="3200" dirty="0">
                <a:solidFill>
                  <a:schemeClr val="bg1"/>
                </a:solidFill>
              </a:rPr>
              <a:t>Пусть умножится гнев, пусть умножится страх,</a:t>
            </a:r>
          </a:p>
          <a:p>
            <a:r>
              <a:rPr lang="ru-RU" sz="3200" dirty="0">
                <a:solidFill>
                  <a:schemeClr val="bg1"/>
                </a:solidFill>
              </a:rPr>
              <a:t>Недоверие в сердце и сумрак в глазах;</a:t>
            </a:r>
          </a:p>
          <a:p>
            <a:r>
              <a:rPr lang="ru-RU" sz="3200" dirty="0">
                <a:solidFill>
                  <a:schemeClr val="bg1"/>
                </a:solidFill>
              </a:rPr>
              <a:t>Пусть умножится тьма, пусть умножится боль,</a:t>
            </a:r>
          </a:p>
          <a:p>
            <a:r>
              <a:rPr lang="ru-RU" sz="3200" dirty="0">
                <a:solidFill>
                  <a:schemeClr val="bg1"/>
                </a:solidFill>
              </a:rPr>
              <a:t>Пусть умножатся ваши печали...</a:t>
            </a:r>
          </a:p>
        </p:txBody>
      </p:sp>
    </p:spTree>
    <p:extLst>
      <p:ext uri="{BB962C8B-B14F-4D97-AF65-F5344CB8AC3E}">
        <p14:creationId xmlns:p14="http://schemas.microsoft.com/office/powerpoint/2010/main" val="21294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740874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Умножится ноль на ноль…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Комментарий: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есть пусть это всё уйдёт, обнулится.</a:t>
            </a:r>
          </a:p>
        </p:txBody>
      </p:sp>
    </p:spTree>
    <p:extLst>
      <p:ext uri="{BB962C8B-B14F-4D97-AF65-F5344CB8AC3E}">
        <p14:creationId xmlns:p14="http://schemas.microsoft.com/office/powerpoint/2010/main" val="42899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3" y="1074819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0C9"/>
                </a:solidFill>
              </a:rPr>
              <a:t>ВОПРОС 4</a:t>
            </a:r>
            <a:endParaRPr lang="ru-RU" sz="4800" b="1" dirty="0">
              <a:solidFill>
                <a:srgbClr val="FFF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641" y="2740874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После того, как легендарный Пеле издал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свою </a:t>
            </a:r>
            <a:r>
              <a:rPr lang="ru-RU" sz="3200" dirty="0">
                <a:solidFill>
                  <a:schemeClr val="bg1"/>
                </a:solidFill>
              </a:rPr>
              <a:t>книгу «Я – Пеле», он получил золотую медаль от министерства образования.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За </a:t>
            </a:r>
            <a:r>
              <a:rPr lang="ru-RU" sz="3200" dirty="0">
                <a:solidFill>
                  <a:schemeClr val="bg1"/>
                </a:solidFill>
              </a:rPr>
              <a:t>что?</a:t>
            </a:r>
          </a:p>
        </p:txBody>
      </p:sp>
    </p:spTree>
    <p:extLst>
      <p:ext uri="{BB962C8B-B14F-4D97-AF65-F5344CB8AC3E}">
        <p14:creationId xmlns:p14="http://schemas.microsoft.com/office/powerpoint/2010/main" val="11139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7629" y="3101874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Многие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учились грамоте,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чтобы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прочитать эту книгу.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473" y="529387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0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F0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1046</Words>
  <Application>Microsoft Office PowerPoint</Application>
  <PresentationFormat>Широкоэкранный</PresentationFormat>
  <Paragraphs>161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Пользователь</cp:lastModifiedBy>
  <cp:revision>37</cp:revision>
  <dcterms:created xsi:type="dcterms:W3CDTF">2019-07-14T18:08:34Z</dcterms:created>
  <dcterms:modified xsi:type="dcterms:W3CDTF">2020-06-08T07:22:39Z</dcterms:modified>
</cp:coreProperties>
</file>